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7BDAD-2479-4D79-9766-918A4CFF6CEE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37EA-1341-4B4B-877C-96392071B0C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62147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7BDAD-2479-4D79-9766-918A4CFF6CEE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37EA-1341-4B4B-877C-96392071B0C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88973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7BDAD-2479-4D79-9766-918A4CFF6CEE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37EA-1341-4B4B-877C-96392071B0C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57464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7BDAD-2479-4D79-9766-918A4CFF6CEE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37EA-1341-4B4B-877C-96392071B0C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81286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7BDAD-2479-4D79-9766-918A4CFF6CEE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37EA-1341-4B4B-877C-96392071B0C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61287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7BDAD-2479-4D79-9766-918A4CFF6CEE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37EA-1341-4B4B-877C-96392071B0C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93557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7BDAD-2479-4D79-9766-918A4CFF6CEE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37EA-1341-4B4B-877C-96392071B0C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37724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7BDAD-2479-4D79-9766-918A4CFF6CEE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37EA-1341-4B4B-877C-96392071B0C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7069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7BDAD-2479-4D79-9766-918A4CFF6CEE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37EA-1341-4B4B-877C-96392071B0C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8010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7BDAD-2479-4D79-9766-918A4CFF6CEE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37EA-1341-4B4B-877C-96392071B0C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910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7BDAD-2479-4D79-9766-918A4CFF6CEE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37EA-1341-4B4B-877C-96392071B0C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4988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7BDAD-2479-4D79-9766-918A4CFF6CEE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837EA-1341-4B4B-877C-96392071B0C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70359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63570" y="365125"/>
            <a:ext cx="2565779" cy="412797"/>
          </a:xfrm>
        </p:spPr>
        <p:txBody>
          <a:bodyPr>
            <a:normAutofit fontScale="90000"/>
          </a:bodyPr>
          <a:lstStyle/>
          <a:p>
            <a:r>
              <a:rPr lang="ar-SA" b="1" dirty="0"/>
              <a:t>حركات اللعب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777922"/>
            <a:ext cx="10515600" cy="539904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00" dirty="0"/>
              <a:t>يجب أن يضرب المرسل الكرة خلال 8 ثوان بعد صافرة الحكم الأول للإرسال</a:t>
            </a:r>
            <a:r>
              <a:rPr lang="ar-SA" sz="2000" dirty="0" smtClean="0"/>
              <a:t>.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dirty="0" smtClean="0"/>
              <a:t>يلغي </a:t>
            </a:r>
            <a:r>
              <a:rPr lang="ar-SA" sz="2000" dirty="0"/>
              <a:t>الإرسال الذي ينفذ قبل صافرة الحكم ويعاد</a:t>
            </a:r>
            <a:r>
              <a:rPr lang="ar-SA" sz="2000" dirty="0" smtClean="0"/>
              <a:t>.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b="1" dirty="0" smtClean="0"/>
              <a:t>إخفاء الإرسال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dirty="0" smtClean="0"/>
              <a:t>يجب </a:t>
            </a:r>
            <a:r>
              <a:rPr lang="ar-SA" sz="2000" dirty="0"/>
              <a:t>على لاعبي الفريق المرسل ألا يمنعوا منافسهم من خلال إخفاء </a:t>
            </a:r>
            <a:r>
              <a:rPr lang="ar-SA" sz="2000" dirty="0" smtClean="0"/>
              <a:t>إرسال</a:t>
            </a:r>
            <a:r>
              <a:rPr lang="ar-IQ" sz="2000" dirty="0" smtClean="0"/>
              <a:t> </a:t>
            </a:r>
            <a:r>
              <a:rPr lang="ar-SA" sz="2000" dirty="0" smtClean="0"/>
              <a:t>فردي </a:t>
            </a:r>
            <a:r>
              <a:rPr lang="ar-SA" sz="2000" dirty="0"/>
              <a:t>أو جماعي من رؤية المرسل ومسار الكرة</a:t>
            </a:r>
            <a:r>
              <a:rPr lang="ar-SA" sz="2000" dirty="0" smtClean="0"/>
              <a:t>.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dirty="0" smtClean="0"/>
              <a:t>يقوم </a:t>
            </a:r>
            <a:r>
              <a:rPr lang="ar-SA" sz="2000" dirty="0"/>
              <a:t>لاعب أو مجموعة من اللاعبين من الفريق المرسل بإخفاء </a:t>
            </a:r>
            <a:r>
              <a:rPr lang="ar-SA" sz="2000" dirty="0" smtClean="0"/>
              <a:t>الإرسال</a:t>
            </a:r>
            <a:r>
              <a:rPr lang="ar-IQ" sz="2000" dirty="0" smtClean="0"/>
              <a:t> </a:t>
            </a:r>
            <a:r>
              <a:rPr lang="ar-SA" sz="2000" dirty="0" smtClean="0"/>
              <a:t>بتحريك </a:t>
            </a:r>
            <a:r>
              <a:rPr lang="ar-SA" sz="2000" dirty="0"/>
              <a:t>الأذرع أو القفز أو التح رك من جانب لآخر، خلال تنفيذ الإرسال </a:t>
            </a:r>
            <a:r>
              <a:rPr lang="ar-SA" sz="2000" dirty="0" smtClean="0"/>
              <a:t>أو</a:t>
            </a:r>
            <a:r>
              <a:rPr lang="ar-IQ" sz="2000" dirty="0" smtClean="0"/>
              <a:t> </a:t>
            </a:r>
            <a:r>
              <a:rPr lang="ar-SA" sz="2000" dirty="0" smtClean="0"/>
              <a:t>بالوقوف </a:t>
            </a:r>
            <a:r>
              <a:rPr lang="ar-SA" sz="2000" dirty="0"/>
              <a:t>الجماعي لإخفاء المرسل ومسار طي ا رن الكرة حتى وصولها </a:t>
            </a:r>
            <a:r>
              <a:rPr lang="ar-SA" sz="2000" dirty="0" smtClean="0"/>
              <a:t>للمستوى</a:t>
            </a:r>
            <a:r>
              <a:rPr lang="ar-IQ" sz="2000" dirty="0" smtClean="0"/>
              <a:t> </a:t>
            </a:r>
            <a:r>
              <a:rPr lang="ar-SA" sz="2000" dirty="0" smtClean="0"/>
              <a:t>العمودي </a:t>
            </a:r>
            <a:r>
              <a:rPr lang="ar-SA" sz="2000" dirty="0"/>
              <a:t>للشبكة</a:t>
            </a:r>
            <a:r>
              <a:rPr lang="ar-SA" sz="2000" dirty="0" smtClean="0"/>
              <a:t>.</a:t>
            </a:r>
            <a:endParaRPr lang="ar-IQ" sz="2000" dirty="0" smtClean="0"/>
          </a:p>
          <a:p>
            <a:pPr marL="0" indent="0" algn="ctr">
              <a:buNone/>
            </a:pPr>
            <a:r>
              <a:rPr lang="ar-SA" sz="2000" b="1" dirty="0"/>
              <a:t>أخطاء تحدث أثناء الإرسال</a:t>
            </a:r>
          </a:p>
          <a:p>
            <a:pPr marL="0" indent="0" algn="ctr">
              <a:buNone/>
            </a:pPr>
            <a:r>
              <a:rPr lang="ar-SA" sz="2000" dirty="0" smtClean="0"/>
              <a:t>تؤدي </a:t>
            </a:r>
            <a:r>
              <a:rPr lang="ar-SA" sz="2000" dirty="0"/>
              <a:t>الأخطاء التالية إلى تغيير الإرسال حتى ولو كان المنافس في </a:t>
            </a:r>
            <a:r>
              <a:rPr lang="ar-SA" sz="2000" dirty="0" smtClean="0"/>
              <a:t>غير</a:t>
            </a:r>
            <a:r>
              <a:rPr lang="ar-IQ" sz="2000" dirty="0" smtClean="0"/>
              <a:t> </a:t>
            </a:r>
            <a:r>
              <a:rPr lang="ar-SA" sz="2000" dirty="0" smtClean="0"/>
              <a:t>مركزه</a:t>
            </a:r>
            <a:r>
              <a:rPr lang="ar-SA" sz="2000" dirty="0"/>
              <a:t>. المرسل</a:t>
            </a:r>
            <a:r>
              <a:rPr lang="ar-SA" sz="2000" dirty="0" smtClean="0"/>
              <a:t>: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dirty="0" smtClean="0"/>
              <a:t>يخل </a:t>
            </a:r>
            <a:r>
              <a:rPr lang="ar-SA" sz="2000" dirty="0"/>
              <a:t>بترتيب الإرسال. </a:t>
            </a:r>
            <a:r>
              <a:rPr lang="ar-IQ" sz="2000" dirty="0" smtClean="0"/>
              <a:t>/ </a:t>
            </a:r>
            <a:r>
              <a:rPr lang="ar-SA" sz="2000" dirty="0" smtClean="0"/>
              <a:t>لم ينفذ الإرسال بصورة صحيحة. </a:t>
            </a:r>
          </a:p>
          <a:p>
            <a:pPr marL="0" indent="0" algn="ctr">
              <a:buNone/>
            </a:pPr>
            <a:r>
              <a:rPr lang="ar-SA" sz="2000" b="1" dirty="0" smtClean="0"/>
              <a:t>أخطاء بعد ضرب الإرسال:</a:t>
            </a:r>
          </a:p>
          <a:p>
            <a:pPr marL="0" indent="0" algn="ctr">
              <a:buNone/>
            </a:pPr>
            <a:r>
              <a:rPr lang="ar-SA" sz="2000" dirty="0" smtClean="0"/>
              <a:t>يصبح </a:t>
            </a:r>
            <a:r>
              <a:rPr lang="ar-SA" sz="2000" dirty="0"/>
              <a:t>الإرسال خطأ بعد أن تضرب الكرة بصورة صحيحة (ما لم يكن </a:t>
            </a:r>
            <a:r>
              <a:rPr lang="ar-SA" sz="2000" dirty="0" smtClean="0"/>
              <a:t>اللاعب</a:t>
            </a:r>
            <a:r>
              <a:rPr lang="ar-IQ" sz="2000" dirty="0" smtClean="0"/>
              <a:t> </a:t>
            </a:r>
            <a:r>
              <a:rPr lang="ar-SA" sz="2000" dirty="0" smtClean="0"/>
              <a:t>خارج </a:t>
            </a:r>
            <a:r>
              <a:rPr lang="ar-SA" sz="2000" dirty="0"/>
              <a:t>مركزه) حيث أن الكرة</a:t>
            </a:r>
            <a:r>
              <a:rPr lang="ar-SA" sz="2000" dirty="0" smtClean="0"/>
              <a:t>: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dirty="0" smtClean="0"/>
              <a:t>تلمس </a:t>
            </a:r>
            <a:r>
              <a:rPr lang="ar-SA" sz="2000" dirty="0"/>
              <a:t>لاعباً من الفريق المرسل أو تفشل في عبور المستوى العمودي </a:t>
            </a:r>
            <a:r>
              <a:rPr lang="ar-SA" sz="2000" dirty="0" smtClean="0"/>
              <a:t>للشبكة</a:t>
            </a:r>
            <a:r>
              <a:rPr lang="ar-IQ" sz="2000" dirty="0" smtClean="0"/>
              <a:t> </a:t>
            </a:r>
            <a:r>
              <a:rPr lang="ar-SA" sz="2000" dirty="0" smtClean="0"/>
              <a:t>كلياً </a:t>
            </a:r>
            <a:r>
              <a:rPr lang="ar-SA" sz="2000" dirty="0"/>
              <a:t>من خلال مجال العبور:</a:t>
            </a:r>
          </a:p>
          <a:p>
            <a:pPr marL="0" indent="0" algn="ctr">
              <a:buNone/>
            </a:pPr>
            <a:r>
              <a:rPr lang="ar-SA" sz="2000" dirty="0" smtClean="0"/>
              <a:t>تذهب </a:t>
            </a:r>
            <a:r>
              <a:rPr lang="ar-SA" sz="2000" dirty="0"/>
              <a:t>"خارجا</a:t>
            </a:r>
            <a:r>
              <a:rPr lang="ar-SA" sz="2000" dirty="0" smtClean="0"/>
              <a:t>".</a:t>
            </a:r>
            <a:r>
              <a:rPr lang="ar-IQ" sz="2000" dirty="0" smtClean="0"/>
              <a:t> / </a:t>
            </a:r>
            <a:r>
              <a:rPr lang="ar-SA" sz="2000" dirty="0" smtClean="0"/>
              <a:t>تعبر </a:t>
            </a:r>
            <a:r>
              <a:rPr lang="ar-SA" sz="2000" dirty="0"/>
              <a:t>فوق الإخفاء (الستار). </a:t>
            </a: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141625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26842" y="365126"/>
            <a:ext cx="2661313" cy="494684"/>
          </a:xfrm>
        </p:spPr>
        <p:txBody>
          <a:bodyPr>
            <a:normAutofit fontScale="90000"/>
          </a:bodyPr>
          <a:lstStyle/>
          <a:p>
            <a:r>
              <a:rPr lang="ar-SA" b="1" dirty="0"/>
              <a:t>حركات اللعب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859810"/>
            <a:ext cx="10515600" cy="53171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00" b="1" dirty="0"/>
              <a:t>أخطاء الإرسال وأخطاء المركز</a:t>
            </a:r>
          </a:p>
          <a:p>
            <a:pPr marL="0" indent="0" algn="ctr">
              <a:buNone/>
            </a:pPr>
            <a:r>
              <a:rPr lang="ar-SA" sz="2000" dirty="0" smtClean="0"/>
              <a:t>إذا </a:t>
            </a:r>
            <a:r>
              <a:rPr lang="ar-SA" sz="2000" dirty="0"/>
              <a:t>ارتكب المرسل خطأ عند لحظة ضرب الإرسال (تنفيذ غير صحيح، </a:t>
            </a:r>
            <a:r>
              <a:rPr lang="ar-SA" sz="2000" dirty="0" smtClean="0"/>
              <a:t>ترتيب</a:t>
            </a:r>
            <a:r>
              <a:rPr lang="ar-IQ" sz="2000" dirty="0" smtClean="0"/>
              <a:t> </a:t>
            </a:r>
            <a:r>
              <a:rPr lang="ar-SA" sz="2000" dirty="0" smtClean="0"/>
              <a:t>دو </a:t>
            </a:r>
            <a:r>
              <a:rPr lang="ar-SA" sz="2000" dirty="0"/>
              <a:t>ا رن خاطئ.. إلخ) ويكون المنافس في غير مركزه، فأن خطأ الإرسال </a:t>
            </a:r>
            <a:r>
              <a:rPr lang="ar-SA" sz="2000" dirty="0" smtClean="0"/>
              <a:t>هو</a:t>
            </a:r>
            <a:r>
              <a:rPr lang="ar-IQ" sz="2000" dirty="0" smtClean="0"/>
              <a:t> </a:t>
            </a:r>
            <a:r>
              <a:rPr lang="ar-SA" sz="2000" dirty="0" smtClean="0"/>
              <a:t>الذي </a:t>
            </a:r>
            <a:r>
              <a:rPr lang="ar-SA" sz="2000" dirty="0"/>
              <a:t>يحتسب</a:t>
            </a:r>
            <a:r>
              <a:rPr lang="ar-SA" sz="2000" dirty="0" smtClean="0"/>
              <a:t>.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dirty="0" smtClean="0"/>
              <a:t>في </a:t>
            </a:r>
            <a:r>
              <a:rPr lang="ar-SA" sz="2000" dirty="0"/>
              <a:t>حين أنه، إذا كان تنفيذ الإرسال صحيحاً وفيما بعد أصبح الإرسال خاطئاً</a:t>
            </a:r>
            <a:r>
              <a:rPr lang="ar-SA" sz="2000" dirty="0" smtClean="0"/>
              <a:t>،</a:t>
            </a:r>
            <a:r>
              <a:rPr lang="ar-IQ" sz="2000" dirty="0" smtClean="0"/>
              <a:t> </a:t>
            </a:r>
            <a:r>
              <a:rPr lang="ar-SA" sz="2000" dirty="0" smtClean="0"/>
              <a:t>تذهب </a:t>
            </a:r>
            <a:r>
              <a:rPr lang="ar-SA" sz="2000" dirty="0"/>
              <a:t>خارجاً، تذهب فوق إخفاء الإرسال.. الخ) فإن خطأ المركز هو </a:t>
            </a:r>
            <a:r>
              <a:rPr lang="ar-SA" sz="2000" dirty="0" smtClean="0"/>
              <a:t>الذي</a:t>
            </a:r>
            <a:r>
              <a:rPr lang="ar-IQ" sz="2000" dirty="0" smtClean="0"/>
              <a:t> </a:t>
            </a:r>
            <a:r>
              <a:rPr lang="ar-SA" sz="2000" dirty="0" smtClean="0"/>
              <a:t>حدث </a:t>
            </a:r>
            <a:r>
              <a:rPr lang="ar-SA" sz="2000" dirty="0"/>
              <a:t>أولاً ويحتسب خطأ مركز</a:t>
            </a:r>
            <a:r>
              <a:rPr lang="ar-SA" sz="2000" dirty="0" smtClean="0"/>
              <a:t>.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b="1" dirty="0" smtClean="0"/>
              <a:t>الضربة </a:t>
            </a:r>
            <a:r>
              <a:rPr lang="ar-SA" sz="2000" b="1" dirty="0"/>
              <a:t>الهجومية</a:t>
            </a:r>
          </a:p>
          <a:p>
            <a:pPr marL="0" indent="0" algn="ctr">
              <a:buNone/>
            </a:pPr>
            <a:r>
              <a:rPr lang="ar-SA" sz="2000" b="1" dirty="0" smtClean="0"/>
              <a:t>خصائص </a:t>
            </a:r>
            <a:r>
              <a:rPr lang="ar-SA" sz="2000" b="1" dirty="0"/>
              <a:t>الضربة </a:t>
            </a:r>
            <a:r>
              <a:rPr lang="ar-SA" sz="2000" b="1" dirty="0" smtClean="0"/>
              <a:t>الهجومية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dirty="0" smtClean="0"/>
              <a:t>تعتبر </a:t>
            </a:r>
            <a:r>
              <a:rPr lang="ar-SA" sz="2000" dirty="0"/>
              <a:t>كل الحركات التي توجه الكرة نحو المنافس فيما عدا الإرسال أو </a:t>
            </a:r>
            <a:r>
              <a:rPr lang="ar-SA" sz="2000" dirty="0" smtClean="0"/>
              <a:t>الصد</a:t>
            </a:r>
            <a:r>
              <a:rPr lang="ar-IQ" sz="2000" dirty="0" smtClean="0"/>
              <a:t> </a:t>
            </a:r>
            <a:r>
              <a:rPr lang="ar-SA" sz="2000" dirty="0" smtClean="0"/>
              <a:t>ضربات </a:t>
            </a:r>
            <a:r>
              <a:rPr lang="ar-SA" sz="2000" dirty="0"/>
              <a:t>هجومية.</a:t>
            </a:r>
          </a:p>
          <a:p>
            <a:pPr marL="0" indent="0" algn="ctr">
              <a:buNone/>
            </a:pPr>
            <a:r>
              <a:rPr lang="ar-SA" sz="2000" dirty="0" smtClean="0"/>
              <a:t>يسمح </a:t>
            </a:r>
            <a:r>
              <a:rPr lang="ar-SA" sz="2000" dirty="0"/>
              <a:t>بالإسقاط أثناء الضربة الهجومية فقط إذا كانت الضربة واضحة، </a:t>
            </a:r>
            <a:r>
              <a:rPr lang="ar-SA" sz="2000" dirty="0" smtClean="0"/>
              <a:t>لم</a:t>
            </a:r>
            <a:r>
              <a:rPr lang="ar-IQ" sz="2000" dirty="0" smtClean="0"/>
              <a:t> </a:t>
            </a:r>
            <a:r>
              <a:rPr lang="ar-SA" sz="2000" dirty="0" smtClean="0"/>
              <a:t>تمسك </a:t>
            </a:r>
            <a:r>
              <a:rPr lang="ar-SA" sz="2000" dirty="0"/>
              <a:t>أو ترمى</a:t>
            </a:r>
            <a:r>
              <a:rPr lang="ar-SA" sz="2000" dirty="0" smtClean="0"/>
              <a:t>.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dirty="0" smtClean="0"/>
              <a:t>تعتبر </a:t>
            </a:r>
            <a:r>
              <a:rPr lang="ar-SA" sz="2000" dirty="0"/>
              <a:t>الضربة الهجومية قد اكتملت في اللحظة التي تعبر فيها الكرة </a:t>
            </a:r>
            <a:r>
              <a:rPr lang="ar-SA" sz="2000" dirty="0" smtClean="0"/>
              <a:t>تماماً</a:t>
            </a:r>
            <a:r>
              <a:rPr lang="ar-IQ" sz="2000" dirty="0" smtClean="0"/>
              <a:t> </a:t>
            </a:r>
            <a:r>
              <a:rPr lang="ar-SA" sz="2000" dirty="0" smtClean="0"/>
              <a:t>المستوى </a:t>
            </a:r>
            <a:r>
              <a:rPr lang="ar-SA" sz="2000" dirty="0"/>
              <a:t>العمودي للشبكة أو تلمس بواسطة المنافس.</a:t>
            </a:r>
          </a:p>
          <a:p>
            <a:pPr marL="0" indent="0" algn="ctr">
              <a:buNone/>
            </a:pPr>
            <a:r>
              <a:rPr lang="ar-SA" sz="2000" b="1" dirty="0" smtClean="0"/>
              <a:t>قيود </a:t>
            </a:r>
            <a:r>
              <a:rPr lang="ar-SA" sz="2000" b="1" dirty="0"/>
              <a:t>الضربة الهجومية</a:t>
            </a:r>
          </a:p>
          <a:p>
            <a:pPr marL="0" indent="0" algn="ctr">
              <a:buNone/>
            </a:pPr>
            <a:r>
              <a:rPr lang="ar-SA" sz="2000" dirty="0" smtClean="0"/>
              <a:t>يجوز </a:t>
            </a:r>
            <a:r>
              <a:rPr lang="ar-SA" sz="2000" dirty="0"/>
              <a:t>للاعب الصف الأمامي أن يكمل الضربة الهجومية عند أي </a:t>
            </a:r>
            <a:r>
              <a:rPr lang="ar-SA" sz="2000" dirty="0" err="1" smtClean="0"/>
              <a:t>إرتفاع</a:t>
            </a:r>
            <a:r>
              <a:rPr lang="ar-SA" sz="2000" dirty="0" smtClean="0"/>
              <a:t>،</a:t>
            </a:r>
            <a:r>
              <a:rPr lang="ar-IQ" sz="2000" dirty="0" smtClean="0"/>
              <a:t> </a:t>
            </a:r>
            <a:r>
              <a:rPr lang="ar-SA" sz="2000" dirty="0" smtClean="0"/>
              <a:t>بشرط </a:t>
            </a:r>
            <a:r>
              <a:rPr lang="ar-SA" sz="2000" dirty="0"/>
              <a:t>أن يكون لمس الكرة قد تم داخل مجال </a:t>
            </a:r>
            <a:r>
              <a:rPr lang="ar-SA" sz="2000" dirty="0" smtClean="0"/>
              <a:t>لعبه.</a:t>
            </a:r>
            <a:endParaRPr lang="ar-IQ" sz="2000" dirty="0" smtClean="0"/>
          </a:p>
          <a:p>
            <a:pPr marL="0" indent="0" algn="ctr">
              <a:buNone/>
            </a:pPr>
            <a:r>
              <a:rPr lang="ar-SA" sz="2000" dirty="0"/>
              <a:t>يحق للاعب الصف الخلفي أن يكمل الضربة الهجومية عند أي </a:t>
            </a:r>
            <a:r>
              <a:rPr lang="ar-SA" sz="2000" dirty="0" err="1"/>
              <a:t>إرتفاع</a:t>
            </a:r>
            <a:r>
              <a:rPr lang="ar-SA" sz="2000" dirty="0"/>
              <a:t> </a:t>
            </a:r>
            <a:r>
              <a:rPr lang="ar-SA" sz="2000" dirty="0" smtClean="0"/>
              <a:t>من</a:t>
            </a:r>
            <a:r>
              <a:rPr lang="ar-IQ" sz="2000" dirty="0" smtClean="0"/>
              <a:t> </a:t>
            </a:r>
            <a:r>
              <a:rPr lang="ar-SA" sz="2000" dirty="0" smtClean="0"/>
              <a:t>خلف </a:t>
            </a:r>
            <a:r>
              <a:rPr lang="ar-SA" sz="2000" dirty="0"/>
              <a:t>المنطقة </a:t>
            </a:r>
            <a:r>
              <a:rPr lang="ar-SA" sz="2000" dirty="0" smtClean="0"/>
              <a:t>الأمامية.</a:t>
            </a:r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3462421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8728" y="365126"/>
            <a:ext cx="2511188" cy="494684"/>
          </a:xfrm>
        </p:spPr>
        <p:txBody>
          <a:bodyPr>
            <a:normAutofit fontScale="90000"/>
          </a:bodyPr>
          <a:lstStyle/>
          <a:p>
            <a:r>
              <a:rPr lang="ar-SA" b="1" dirty="0"/>
              <a:t>حركات اللعب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859810"/>
            <a:ext cx="10515600" cy="53171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00" dirty="0"/>
              <a:t>يجب أن لا تلمس قدم اللاعب (قدماه) عند </a:t>
            </a:r>
            <a:r>
              <a:rPr lang="ar-SA" sz="2000" dirty="0" err="1"/>
              <a:t>إرتقائه</a:t>
            </a:r>
            <a:r>
              <a:rPr lang="ar-SA" sz="2000" dirty="0"/>
              <a:t> خط الهجوم أو تتعداه. </a:t>
            </a:r>
          </a:p>
          <a:p>
            <a:pPr marL="0" indent="0" algn="ctr">
              <a:buNone/>
            </a:pPr>
            <a:r>
              <a:rPr lang="ar-SA" sz="2000" dirty="0"/>
              <a:t>يحق للاعب بعد ضربته أن ينزل داخل المنطقة الأمامية.</a:t>
            </a:r>
          </a:p>
          <a:p>
            <a:pPr marL="0" indent="0" algn="ctr">
              <a:buNone/>
            </a:pPr>
            <a:r>
              <a:rPr lang="ar-SA" sz="2000" dirty="0"/>
              <a:t>يحق للاعب الصف الخلفي أيضا أن يكمل الضربة الهجومية من </a:t>
            </a:r>
            <a:r>
              <a:rPr lang="ar-SA" sz="2000" dirty="0" smtClean="0"/>
              <a:t>المنطقة</a:t>
            </a:r>
            <a:r>
              <a:rPr lang="ar-IQ" sz="2000" dirty="0" smtClean="0"/>
              <a:t> </a:t>
            </a:r>
            <a:r>
              <a:rPr lang="ar-SA" sz="2000" dirty="0" smtClean="0"/>
              <a:t>الأمامية </a:t>
            </a:r>
            <a:r>
              <a:rPr lang="ar-SA" sz="2000" dirty="0"/>
              <a:t>إذا كان جزء من الكرة أسفل من الحافة العليا للشبكة عند </a:t>
            </a:r>
            <a:r>
              <a:rPr lang="ar-SA" sz="2000" dirty="0" smtClean="0"/>
              <a:t>لحظة</a:t>
            </a:r>
            <a:r>
              <a:rPr lang="ar-IQ" sz="2000" dirty="0" smtClean="0"/>
              <a:t> </a:t>
            </a:r>
            <a:r>
              <a:rPr lang="ar-SA" sz="2000" dirty="0" smtClean="0"/>
              <a:t>اللمسة.</a:t>
            </a:r>
            <a:endParaRPr lang="en-GB" sz="2000" dirty="0"/>
          </a:p>
          <a:p>
            <a:pPr marL="0" indent="0" algn="ctr">
              <a:buNone/>
            </a:pPr>
            <a:r>
              <a:rPr lang="ar-SA" sz="2000" dirty="0" smtClean="0"/>
              <a:t>لا </a:t>
            </a:r>
            <a:r>
              <a:rPr lang="ar-SA" sz="2000" dirty="0"/>
              <a:t>يسمح لأي لاعب أن يكمل الضربة الهجومية على إرسال المنافس </a:t>
            </a:r>
            <a:r>
              <a:rPr lang="ar-SA" sz="2000" dirty="0" smtClean="0"/>
              <a:t>عندما</a:t>
            </a:r>
            <a:r>
              <a:rPr lang="ar-IQ" sz="2000" dirty="0" smtClean="0"/>
              <a:t> </a:t>
            </a:r>
            <a:r>
              <a:rPr lang="ar-SA" sz="2000" dirty="0" smtClean="0"/>
              <a:t>تكون </a:t>
            </a:r>
            <a:r>
              <a:rPr lang="ar-SA" sz="2000" dirty="0"/>
              <a:t>الكرة في المنطقة الأمامية وأعلى كلية من الحافة العليا للشبكة</a:t>
            </a:r>
            <a:r>
              <a:rPr lang="ar-SA" sz="2000" dirty="0" smtClean="0"/>
              <a:t>.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b="1" dirty="0" smtClean="0"/>
              <a:t>أخطاء </a:t>
            </a:r>
            <a:r>
              <a:rPr lang="ar-SA" sz="2000" b="1" dirty="0"/>
              <a:t>الضربة الهجومية</a:t>
            </a:r>
          </a:p>
          <a:p>
            <a:pPr marL="0" indent="0" algn="ctr">
              <a:buNone/>
            </a:pPr>
            <a:r>
              <a:rPr lang="ar-SA" sz="2000" dirty="0" smtClean="0"/>
              <a:t>يضرب </a:t>
            </a:r>
            <a:r>
              <a:rPr lang="ar-SA" sz="2000" dirty="0"/>
              <a:t>اللاعب الكرة داخل مجال لعب الفريق المنافس</a:t>
            </a:r>
            <a:r>
              <a:rPr lang="ar-SA" sz="2000" dirty="0" smtClean="0"/>
              <a:t>.</a:t>
            </a:r>
            <a:endParaRPr lang="ar-IQ" sz="2000" dirty="0" smtClean="0"/>
          </a:p>
          <a:p>
            <a:pPr marL="0" indent="0" algn="ctr">
              <a:buNone/>
            </a:pPr>
            <a:r>
              <a:rPr lang="ar-SA" sz="2000" dirty="0" smtClean="0"/>
              <a:t>يضرب </a:t>
            </a:r>
            <a:r>
              <a:rPr lang="ar-SA" sz="2000" dirty="0"/>
              <a:t>اللاعب الكرة "خارجاً</a:t>
            </a:r>
            <a:r>
              <a:rPr lang="ar-SA" sz="2000" dirty="0" smtClean="0"/>
              <a:t>".</a:t>
            </a:r>
            <a:endParaRPr lang="ar-IQ" sz="2000" dirty="0" smtClean="0"/>
          </a:p>
          <a:p>
            <a:pPr marL="0" indent="0" algn="ctr">
              <a:buNone/>
            </a:pPr>
            <a:r>
              <a:rPr lang="ar-SA" sz="2000" dirty="0" smtClean="0"/>
              <a:t>يكمل </a:t>
            </a:r>
            <a:r>
              <a:rPr lang="ar-SA" sz="2000" dirty="0"/>
              <a:t>لاعب الصف الخلفي الضربة الهجومية من المنطقة الأمامية </a:t>
            </a:r>
            <a:r>
              <a:rPr lang="ar-SA" sz="2000" dirty="0" smtClean="0"/>
              <a:t>عندما</a:t>
            </a:r>
            <a:r>
              <a:rPr lang="ar-IQ" sz="2000" dirty="0" smtClean="0"/>
              <a:t> </a:t>
            </a:r>
            <a:r>
              <a:rPr lang="ar-SA" sz="2000" dirty="0" smtClean="0"/>
              <a:t>تكون </a:t>
            </a:r>
            <a:r>
              <a:rPr lang="ar-SA" sz="2000" dirty="0"/>
              <a:t>الكرة عند لحظة الضرب كلية فوق الحافة العليا للشبكة.</a:t>
            </a:r>
          </a:p>
          <a:p>
            <a:pPr marL="0" indent="0" algn="ctr">
              <a:buNone/>
            </a:pPr>
            <a:r>
              <a:rPr lang="ar-SA" sz="2000" dirty="0" smtClean="0"/>
              <a:t>يكمل </a:t>
            </a:r>
            <a:r>
              <a:rPr lang="ar-SA" sz="2000" dirty="0"/>
              <a:t>اللاعب الضربة الهجومية على إرسال الفريق المنافس، عندما تكون </a:t>
            </a:r>
            <a:r>
              <a:rPr lang="ar-SA" sz="2000" dirty="0" smtClean="0"/>
              <a:t>الكرة</a:t>
            </a:r>
            <a:r>
              <a:rPr lang="ar-IQ" sz="2000" dirty="0" smtClean="0"/>
              <a:t> </a:t>
            </a:r>
            <a:r>
              <a:rPr lang="ar-SA" sz="2000" dirty="0" smtClean="0"/>
              <a:t>في </a:t>
            </a:r>
            <a:r>
              <a:rPr lang="ar-SA" sz="2000" dirty="0"/>
              <a:t>المنطقة الأمامية كلية فوق الحافة العليا للشبكة.</a:t>
            </a:r>
          </a:p>
          <a:p>
            <a:pPr marL="0" indent="0" algn="ctr">
              <a:buNone/>
            </a:pPr>
            <a:r>
              <a:rPr lang="ar-SA" sz="2000" dirty="0" smtClean="0"/>
              <a:t>يكمل </a:t>
            </a:r>
            <a:r>
              <a:rPr lang="ar-SA" sz="2000" dirty="0"/>
              <a:t>اللاعب الحر الضربة الهجومية، إذا كانت الكرة عند لحظة الضربة </a:t>
            </a:r>
            <a:r>
              <a:rPr lang="ar-SA" sz="2000" dirty="0" smtClean="0"/>
              <a:t>كاملة</a:t>
            </a:r>
            <a:r>
              <a:rPr lang="ar-IQ" sz="2000" dirty="0" smtClean="0"/>
              <a:t> </a:t>
            </a:r>
            <a:r>
              <a:rPr lang="ar-SA" sz="2000" dirty="0" smtClean="0"/>
              <a:t>فوق </a:t>
            </a:r>
            <a:r>
              <a:rPr lang="ar-SA" sz="2000" dirty="0"/>
              <a:t>الحافة العليا للشبكة.</a:t>
            </a:r>
          </a:p>
          <a:p>
            <a:pPr marL="0" indent="0" algn="ctr">
              <a:buNone/>
            </a:pPr>
            <a:r>
              <a:rPr lang="ar-SA" sz="2000" dirty="0" smtClean="0"/>
              <a:t>13.3.6 </a:t>
            </a:r>
            <a:r>
              <a:rPr lang="ar-SA" sz="2000" dirty="0"/>
              <a:t>يكمل اللاعب الضربة الهجومية من أعلى قمة الشبكة، عندما تكون الكرة </a:t>
            </a:r>
            <a:r>
              <a:rPr lang="ar-SA" sz="2000" dirty="0" smtClean="0"/>
              <a:t>قادمة</a:t>
            </a:r>
            <a:r>
              <a:rPr lang="ar-IQ" sz="2000" dirty="0" smtClean="0"/>
              <a:t> </a:t>
            </a:r>
            <a:r>
              <a:rPr lang="ar-SA" sz="2000" dirty="0" smtClean="0"/>
              <a:t>من </a:t>
            </a:r>
            <a:r>
              <a:rPr lang="ar-SA" sz="2000" dirty="0"/>
              <a:t>تمريرة من الأعلى بالأصابع بواسطة اللاعب الحر في منطقته الأمامية</a:t>
            </a:r>
            <a:r>
              <a:rPr lang="ar-SA" sz="2000" dirty="0" smtClean="0"/>
              <a:t>.</a:t>
            </a:r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315627142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532</Words>
  <Application>Microsoft Office PowerPoint</Application>
  <PresentationFormat>ملء الشاشة</PresentationFormat>
  <Paragraphs>37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نسق Office</vt:lpstr>
      <vt:lpstr>حركات اللعب</vt:lpstr>
      <vt:lpstr>حركات اللعب</vt:lpstr>
      <vt:lpstr>حركات اللعب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حركات اللعب</dc:title>
  <dc:creator>DR.Ahmed Saker 2O14</dc:creator>
  <cp:lastModifiedBy>DR.Ahmed Saker 2O14</cp:lastModifiedBy>
  <cp:revision>1</cp:revision>
  <dcterms:created xsi:type="dcterms:W3CDTF">2018-12-12T05:55:18Z</dcterms:created>
  <dcterms:modified xsi:type="dcterms:W3CDTF">2018-12-12T05:55:22Z</dcterms:modified>
</cp:coreProperties>
</file>